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5" r:id="rId2"/>
    <p:sldMasterId id="2147483656" r:id="rId3"/>
    <p:sldMasterId id="2147483653" r:id="rId4"/>
    <p:sldMasterId id="2147483654" r:id="rId5"/>
  </p:sldMasterIdLst>
  <p:notesMasterIdLst>
    <p:notesMasterId r:id="rId34"/>
  </p:notesMasterIdLst>
  <p:sldIdLst>
    <p:sldId id="277" r:id="rId6"/>
    <p:sldId id="278" r:id="rId7"/>
    <p:sldId id="279" r:id="rId8"/>
    <p:sldId id="281" r:id="rId9"/>
    <p:sldId id="282" r:id="rId10"/>
    <p:sldId id="283" r:id="rId11"/>
    <p:sldId id="286" r:id="rId12"/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8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6699FF"/>
    <a:srgbClr val="000066"/>
    <a:srgbClr val="EAEAEA"/>
    <a:srgbClr val="DDDDDD"/>
    <a:srgbClr val="000099"/>
    <a:srgbClr val="0000CC"/>
    <a:srgbClr val="DA7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6" autoAdjust="0"/>
    <p:restoredTop sz="94708" autoAdjust="0"/>
  </p:normalViewPr>
  <p:slideViewPr>
    <p:cSldViewPr>
      <p:cViewPr varScale="1">
        <p:scale>
          <a:sx n="55" d="100"/>
          <a:sy n="55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pPr>
              <a:defRPr/>
            </a:pPr>
            <a:fld id="{9334BC96-83AE-40A7-B52F-A204D7E56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16B82-4F8F-4AAA-B407-174E5D0714E8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25" tIns="45712" rIns="91425" bIns="45712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1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b"/>
          <a:lstStyle/>
          <a:p>
            <a:pPr algn="r" defTabSz="900113"/>
            <a:fld id="{C545D3BC-68D4-4979-8564-8092764B281F}" type="slidenum">
              <a:rPr lang="en-US" sz="1200" b="0">
                <a:latin typeface="Calibri" pitchFamily="34" charset="0"/>
              </a:rPr>
              <a:pPr algn="r" defTabSz="900113"/>
              <a:t>21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25" tIns="45712" rIns="91425" bIns="45712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b"/>
          <a:lstStyle/>
          <a:p>
            <a:pPr algn="r" defTabSz="900113"/>
            <a:fld id="{A13A907C-B903-4914-9ED9-7591285E8193}" type="slidenum">
              <a:rPr lang="en-US" sz="1200" b="0">
                <a:latin typeface="Calibri" pitchFamily="34" charset="0"/>
              </a:rPr>
              <a:pPr algn="r" defTabSz="900113"/>
              <a:t>23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25" tIns="45712" rIns="91425" bIns="45712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b"/>
          <a:lstStyle/>
          <a:p>
            <a:pPr algn="r" defTabSz="900113"/>
            <a:fld id="{813C2088-DB91-4829-ABC9-47EB3118C379}" type="slidenum">
              <a:rPr lang="en-US" sz="1200" b="0">
                <a:latin typeface="Calibri" pitchFamily="34" charset="0"/>
              </a:rPr>
              <a:pPr algn="r" defTabSz="900113"/>
              <a:t>24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25" tIns="45712" rIns="91425" bIns="45712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b"/>
          <a:lstStyle/>
          <a:p>
            <a:pPr algn="r" defTabSz="900113"/>
            <a:fld id="{2449B613-832C-4D35-8079-CF9160196591}" type="slidenum">
              <a:rPr lang="en-US" sz="1200" b="0">
                <a:latin typeface="Calibri" pitchFamily="34" charset="0"/>
              </a:rPr>
              <a:pPr algn="r" defTabSz="900113"/>
              <a:t>27</a:t>
            </a:fld>
            <a:endParaRPr lang="en-US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20888" y="0"/>
            <a:ext cx="341312" cy="685800"/>
          </a:xfrm>
          <a:prstGeom prst="rect">
            <a:avLst/>
          </a:prstGeom>
          <a:solidFill>
            <a:srgbClr val="FDAA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62200" y="0"/>
            <a:ext cx="6781800" cy="9906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6418263"/>
            <a:ext cx="1158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285038" y="6400800"/>
            <a:ext cx="1706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altLang="en-US" sz="600" b="0" dirty="0"/>
              <a:t>© 2010</a:t>
            </a:r>
          </a:p>
          <a:p>
            <a:pPr algn="r" eaLnBrk="0" hangingPunct="0">
              <a:defRPr/>
            </a:pPr>
            <a:r>
              <a:rPr lang="en-US" altLang="en-US" sz="600" b="0" dirty="0"/>
              <a:t> The MITRE Corporation. All rights reserved.</a:t>
            </a:r>
            <a:endParaRPr lang="en-US" altLang="en-US" sz="700" b="0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55838" y="4189413"/>
            <a:ext cx="4602162" cy="763587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b="0">
                <a:latin typeface="+mn-lt"/>
              </a:defRPr>
            </a:lvl1pPr>
          </a:lstStyle>
          <a:p>
            <a:r>
              <a:rPr lang="en-US" altLang="en-US" dirty="0" smtClean="0"/>
              <a:t>Click to edit Master subtitle style</a:t>
            </a:r>
            <a:endParaRPr lang="en-US" altLang="en-US" dirty="0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2209800" y="2286000"/>
            <a:ext cx="6477000" cy="1143000"/>
          </a:xfrm>
          <a:prstGeom prst="rect">
            <a:avLst/>
          </a:prstGeom>
        </p:spPr>
        <p:txBody>
          <a:bodyPr/>
          <a:lstStyle>
            <a:lvl1pPr>
              <a:lnSpc>
                <a:spcPts val="3800"/>
              </a:lnSpc>
              <a:defRPr sz="400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CDB4162F-980B-4048-B652-E00C11575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2550" y="381000"/>
            <a:ext cx="1924050" cy="57991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381000"/>
            <a:ext cx="5619750" cy="57991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010C9611-DF93-4D24-AEB5-2A9A9C162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04C7AFFF-5B2F-4D1C-B113-8AF030024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400"/>
              </a:lnSpc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C7BB127D-1DF8-4A4A-9C3A-44F3DFFF4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51313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600200"/>
            <a:ext cx="4151312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B0B65272-DEE5-4489-9DE3-E04A82EF3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3063" y="288925"/>
            <a:ext cx="2112962" cy="5730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88925"/>
            <a:ext cx="6189663" cy="5730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51313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600200"/>
            <a:ext cx="4151312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90" y="1535113"/>
            <a:ext cx="38114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2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685800" y="2201862"/>
            <a:ext cx="38100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648200" y="2201862"/>
            <a:ext cx="38862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F0D14C83-32F4-49E0-8919-B1D243B2C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3063" y="288925"/>
            <a:ext cx="2112962" cy="5730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88925"/>
            <a:ext cx="6189663" cy="5730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AAC88E60-856C-4A86-9FD7-487DB9588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56D1D399-2931-4689-AB77-6C6058FED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0209538D-69C4-4B4A-8C49-544BC6AD1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78D76A32-0EC8-4553-8DCD-6A5E64E65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35913" y="6400800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64" tIns="46033" rIns="92064" bIns="46033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20000"/>
              </a:lnSpc>
              <a:spcAft>
                <a:spcPct val="0"/>
              </a:spcAft>
              <a:buClrTx/>
              <a:defRPr sz="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Page  </a:t>
            </a:r>
            <a:fld id="{8EA29C21-BDDB-4765-BD78-8178475B5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670800" cy="488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enter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85800" y="6400800"/>
            <a:ext cx="7696200" cy="0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defRPr/>
            </a:pPr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740650" y="0"/>
            <a:ext cx="1403350" cy="127000"/>
          </a:xfrm>
          <a:prstGeom prst="rect">
            <a:avLst/>
          </a:prstGeom>
          <a:solidFill>
            <a:srgbClr val="FDAA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defRPr/>
            </a:pPr>
            <a:endParaRPr lang="en-US"/>
          </a:p>
        </p:txBody>
      </p:sp>
      <p:pic>
        <p:nvPicPr>
          <p:cNvPr id="1030" name="Picture 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825" y="6489700"/>
            <a:ext cx="80486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6700" y="0"/>
            <a:ext cx="1257300" cy="220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248400" y="6400800"/>
            <a:ext cx="2514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  <a:buClrTx/>
              <a:defRPr/>
            </a:pPr>
            <a:r>
              <a:rPr lang="en-US" altLang="en-US" sz="600" b="0" dirty="0"/>
              <a:t>© </a:t>
            </a:r>
            <a:r>
              <a:rPr lang="en-US" altLang="en-US" sz="600" b="0" dirty="0" smtClean="0"/>
              <a:t>2010</a:t>
            </a:r>
          </a:p>
          <a:p>
            <a:pPr algn="r">
              <a:lnSpc>
                <a:spcPct val="100000"/>
              </a:lnSpc>
              <a:spcAft>
                <a:spcPct val="0"/>
              </a:spcAft>
              <a:buClrTx/>
              <a:defRPr/>
            </a:pPr>
            <a:r>
              <a:rPr lang="en-US" altLang="en-US" sz="600" b="0" dirty="0" smtClean="0"/>
              <a:t> The </a:t>
            </a:r>
            <a:r>
              <a:rPr lang="en-US" altLang="en-US" sz="600" b="0" dirty="0"/>
              <a:t>MITRE Corporation. All rights reserved.</a:t>
            </a:r>
            <a:endParaRPr lang="en-US" altLang="en-US" sz="700" b="0" dirty="0"/>
          </a:p>
        </p:txBody>
      </p:sp>
      <p:sp>
        <p:nvSpPr>
          <p:cNvPr id="1033" name="Title Placeholder 14"/>
          <p:cNvSpPr>
            <a:spLocks noGrp="1"/>
          </p:cNvSpPr>
          <p:nvPr>
            <p:ph type="title"/>
          </p:nvPr>
        </p:nvSpPr>
        <p:spPr bwMode="auto">
          <a:xfrm>
            <a:off x="685800" y="274638"/>
            <a:ext cx="76962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enter text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9pPr>
    </p:titleStyle>
    <p:bodyStyle>
      <a:lvl1pPr marL="227013" indent="-227013" algn="l" rtl="0" eaLnBrk="0" fontAlgn="base" hangingPunct="0">
        <a:lnSpc>
          <a:spcPts val="22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charset="0"/>
        <a:buChar char="■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0" fontAlgn="base" hangingPunct="0">
        <a:lnSpc>
          <a:spcPts val="2000"/>
        </a:lnSpc>
        <a:spcBef>
          <a:spcPct val="0"/>
        </a:spcBef>
        <a:spcAft>
          <a:spcPts val="800"/>
        </a:spcAft>
        <a:buClr>
          <a:srgbClr val="FDAA03"/>
        </a:buClr>
        <a:buFont typeface="Arial" charset="0"/>
        <a:buChar char="–"/>
        <a:defRPr b="1">
          <a:solidFill>
            <a:schemeClr val="tx1"/>
          </a:solidFill>
          <a:latin typeface="+mn-lt"/>
        </a:defRPr>
      </a:lvl2pPr>
      <a:lvl3pPr marL="909638" indent="-168275" algn="l" rtl="0" eaLnBrk="0" fontAlgn="base" hangingPunct="0">
        <a:lnSpc>
          <a:spcPts val="18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charset="0"/>
        <a:buChar char="■"/>
        <a:defRPr sz="1600" b="1">
          <a:solidFill>
            <a:schemeClr val="tx1"/>
          </a:solidFill>
          <a:latin typeface="+mn-lt"/>
        </a:defRPr>
      </a:lvl3pPr>
      <a:lvl4pPr marL="1143000" indent="-114300" algn="l" rtl="0" eaLnBrk="0" fontAlgn="base" hangingPunct="0">
        <a:lnSpc>
          <a:spcPts val="16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charset="0"/>
        <a:buChar char="●"/>
        <a:defRPr sz="1400" b="1">
          <a:solidFill>
            <a:schemeClr val="tx1"/>
          </a:solidFill>
          <a:latin typeface="+mn-lt"/>
        </a:defRPr>
      </a:lvl4pPr>
      <a:lvl5pPr marL="1371600" indent="-106363" algn="l" rtl="0" eaLnBrk="0" fontAlgn="base" hangingPunct="0">
        <a:lnSpc>
          <a:spcPts val="14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charset="0"/>
        <a:buChar char="-"/>
        <a:defRPr sz="12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6pPr>
      <a:lvl7pPr marL="26860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7pPr>
      <a:lvl8pPr marL="31432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8pPr>
      <a:lvl9pPr marL="36004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1" name="Rectangle 11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9525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7000" y="63246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PLL Webinar – February 2010</a:t>
            </a:r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228600" y="304800"/>
            <a:ext cx="8686800" cy="654050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" b="0" baseline="-25000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228600" y="1003300"/>
            <a:ext cx="8686800" cy="228600"/>
          </a:xfrm>
          <a:prstGeom prst="rect">
            <a:avLst/>
          </a:prstGeom>
          <a:solidFill>
            <a:srgbClr val="CCD0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" b="0" baseline="-25000"/>
          </a:p>
        </p:txBody>
      </p:sp>
      <p:sp>
        <p:nvSpPr>
          <p:cNvPr id="3789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4550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One</a:t>
            </a:r>
          </a:p>
          <a:p>
            <a:pPr lvl="1"/>
            <a:r>
              <a:rPr lang="en-US" smtClean="0"/>
              <a:t>Bullet Two</a:t>
            </a:r>
          </a:p>
          <a:p>
            <a:pPr lvl="2"/>
            <a:r>
              <a:rPr lang="en-US" smtClean="0"/>
              <a:t>Bullet Three</a:t>
            </a:r>
          </a:p>
          <a:p>
            <a:pPr lvl="3"/>
            <a:r>
              <a:rPr lang="en-US" smtClean="0"/>
              <a:t>Etc.</a:t>
            </a:r>
          </a:p>
          <a:p>
            <a:pPr lvl="4"/>
            <a:r>
              <a:rPr lang="en-US" smtClean="0"/>
              <a:t>Asdf</a:t>
            </a:r>
          </a:p>
        </p:txBody>
      </p:sp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88925"/>
            <a:ext cx="8410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pic>
        <p:nvPicPr>
          <p:cNvPr id="37894" name="Picture 13" descr="ballard_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69900" y="6296025"/>
            <a:ext cx="1554163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7848600" y="6400800"/>
            <a:ext cx="1066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2EF69BF-765F-4A75-8D95-59164418CEC4}" type="slidenum">
              <a:rPr lang="en-US" sz="1000" b="0">
                <a:latin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28600" y="1066800"/>
            <a:ext cx="8686800" cy="1717675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228600" y="2860675"/>
            <a:ext cx="8686800" cy="3692525"/>
          </a:xfrm>
          <a:prstGeom prst="rect">
            <a:avLst/>
          </a:prstGeom>
          <a:solidFill>
            <a:srgbClr val="CCD0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pic>
        <p:nvPicPr>
          <p:cNvPr id="50180" name="Picture 11" descr="ballard_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28600" y="381000"/>
            <a:ext cx="24384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4550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One</a:t>
            </a:r>
          </a:p>
          <a:p>
            <a:pPr lvl="1"/>
            <a:r>
              <a:rPr lang="en-US" smtClean="0"/>
              <a:t>Bullet Two</a:t>
            </a:r>
          </a:p>
          <a:p>
            <a:pPr lvl="2"/>
            <a:r>
              <a:rPr lang="en-US" smtClean="0"/>
              <a:t>Bullet Three</a:t>
            </a:r>
          </a:p>
          <a:p>
            <a:pPr lvl="3"/>
            <a:r>
              <a:rPr lang="en-US" smtClean="0"/>
              <a:t>Etc.</a:t>
            </a:r>
          </a:p>
          <a:p>
            <a:pPr lvl="4"/>
            <a:r>
              <a:rPr lang="en-US" smtClean="0"/>
              <a:t>Asdf</a:t>
            </a:r>
          </a:p>
        </p:txBody>
      </p:sp>
      <p:sp>
        <p:nvSpPr>
          <p:cNvPr id="5018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88925"/>
            <a:ext cx="8410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 bwMode="auto">
          <a:xfrm>
            <a:off x="6934200" y="6629400"/>
            <a:ext cx="19812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 2010 Ballard </a:t>
            </a:r>
            <a:r>
              <a:rPr lang="en-US" err="1"/>
              <a:t>Spahr</a:t>
            </a:r>
            <a:r>
              <a:rPr lang="en-US"/>
              <a:t> LLP.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09" r:id="rId3"/>
    <p:sldLayoutId id="2147483708" r:id="rId4"/>
    <p:sldLayoutId id="2147483707" r:id="rId5"/>
    <p:sldLayoutId id="2147483706" r:id="rId6"/>
    <p:sldLayoutId id="2147483705" r:id="rId7"/>
    <p:sldLayoutId id="2147483704" r:id="rId8"/>
    <p:sldLayoutId id="2147483703" r:id="rId9"/>
    <p:sldLayoutId id="2147483702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tyburski@ballardspahr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1" descr="a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200650"/>
            <a:ext cx="7315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8077200" cy="2667000"/>
          </a:xfr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38100" cmpd="dbl">
            <a:solidFill>
              <a:srgbClr val="993366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Second PLL</a:t>
            </a:r>
            <a:r>
              <a:rPr lang="en-US" sz="4000" smtClean="0"/>
              <a:t> </a:t>
            </a:r>
            <a:br>
              <a:rPr lang="en-US" sz="4000" smtClean="0"/>
            </a:br>
            <a:r>
              <a:rPr lang="en-US" sz="4000" smtClean="0"/>
              <a:t>Change as Opportunity </a:t>
            </a:r>
            <a:br>
              <a:rPr lang="en-US" sz="4000" smtClean="0"/>
            </a:br>
            <a:r>
              <a:rPr lang="en-US" sz="3600" smtClean="0"/>
              <a:t>Webinar:</a:t>
            </a:r>
            <a:r>
              <a:rPr lang="en-US" sz="4000" smtClean="0"/>
              <a:t> </a:t>
            </a:r>
            <a:br>
              <a:rPr lang="en-US" sz="4000" smtClean="0"/>
            </a:br>
            <a:r>
              <a:rPr lang="en-US" sz="4000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Staffing the Library for Success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038600"/>
            <a:ext cx="6400800" cy="1219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Georgia" pitchFamily="18" charset="0"/>
              </a:rPr>
              <a:t>Wednesday, February 17, 2010</a:t>
            </a:r>
          </a:p>
          <a:p>
            <a:pPr eaLnBrk="1" hangingPunct="1"/>
            <a:r>
              <a:rPr lang="en-US" sz="2800" smtClean="0">
                <a:latin typeface="Georgia" pitchFamily="18" charset="0"/>
              </a:rPr>
              <a:t>12:00 noon to 1:00 p.m. (est)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533400" y="6172200"/>
            <a:ext cx="8126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i="1"/>
              <a:t>This program is made possible by a grant from the AALL/BNA Continuing Education Grants Program.</a:t>
            </a:r>
          </a:p>
        </p:txBody>
      </p:sp>
      <p:sp>
        <p:nvSpPr>
          <p:cNvPr id="63494" name="AutoShape 10" descr="head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884738"/>
          </a:xfrm>
        </p:spPr>
        <p:txBody>
          <a:bodyPr/>
          <a:lstStyle/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MITRE Library established in 1959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Located in Bedford, MA and McLean, VA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Operating unit of MITRE Corporate Center for Information &amp; Technology, Corporate Communications &amp; Knowledge Services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InfoDesk and Custom Research &amp; Knowledge Services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Transformation from traditional library to Information Services: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Embedded “Liaison” Librarians 1980s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Circulating book collection eliminated in mid-1990s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Resources channeled into electronic information delivery</a:t>
            </a:r>
          </a:p>
          <a:p>
            <a:pPr eaLnBrk="1" hangingPunct="1"/>
            <a:endParaRPr lang="en-US" smtClean="0"/>
          </a:p>
        </p:txBody>
      </p:sp>
      <p:sp>
        <p:nvSpPr>
          <p:cNvPr id="737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MITRE INFORMATION SERVICES</a:t>
            </a:r>
            <a:endParaRPr lang="en-US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0D417BCF-2509-47E2-8F83-275F296B230D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4884738"/>
          </a:xfrm>
        </p:spPr>
        <p:txBody>
          <a:bodyPr/>
          <a:lstStyle/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Corporate move toward greater emphasis on collaboration and knowledge sharing in the 1990s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“Bringing the corporation and its body of knowledge to bear” to address sponsors’ needs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LibQual survey results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Liaison structure less effective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Support to MITRE Research Program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Increasing demand for knowledge management services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Need for enhanced technical skills</a:t>
            </a:r>
          </a:p>
          <a:p>
            <a:pPr eaLnBrk="1" hangingPunct="1"/>
            <a:endParaRPr lang="en-US" smtClean="0"/>
          </a:p>
        </p:txBody>
      </p:sp>
      <p:sp>
        <p:nvSpPr>
          <p:cNvPr id="7475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NEW SERVICE MODEL</a:t>
            </a: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B303C531-CCEA-48BC-A816-00361EAA885A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Content Placeholder 1"/>
          <p:cNvSpPr>
            <a:spLocks noGrp="1"/>
          </p:cNvSpPr>
          <p:nvPr>
            <p:ph idx="1"/>
          </p:nvPr>
        </p:nvSpPr>
        <p:spPr>
          <a:xfrm>
            <a:off x="685800" y="990600"/>
            <a:ext cx="8001000" cy="518953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Project plan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Staff expertise survey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“Tiger team” insights, feedback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Mapping our expertise, identifying gaps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Asking the right questions: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How to align services to match needs?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What is our value proposition?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How to grow expertise?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How to leverage team’s expertise across the company?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Meet mandates for collaboration and knowledge sharing?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 customers’ awareness?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Build on relationships to bring right information to right customer?</a:t>
            </a:r>
          </a:p>
          <a:p>
            <a:pPr eaLnBrk="1" hangingPunct="1"/>
            <a:endParaRPr lang="en-US" smtClean="0"/>
          </a:p>
        </p:txBody>
      </p:sp>
      <p:sp>
        <p:nvSpPr>
          <p:cNvPr id="757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DEVELOPING A NEW MODEL</a:t>
            </a:r>
            <a:endParaRPr lang="en-US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5C801E99-23C6-4625-BCB3-7C89AD190418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Concept of cross-center, “cluster” teams emerged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Using teams to focus on domain areas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Anticipated benefits: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Growth in subject expertise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Expanded customer networks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backup and reach-back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triage of research requests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Better identification of stakeholders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delivery of products tailored to domain areas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Balanced workloads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Enhanced mentoring and training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communication within Department</a:t>
            </a:r>
          </a:p>
          <a:p>
            <a:pPr eaLnBrk="1" hangingPunct="1"/>
            <a:endParaRPr lang="en-US" smtClean="0"/>
          </a:p>
        </p:txBody>
      </p:sp>
      <p:sp>
        <p:nvSpPr>
          <p:cNvPr id="7680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INFORMATION SERVICES CLUSTERS</a:t>
            </a:r>
            <a:r>
              <a:rPr lang="en-US" smtClean="0"/>
              <a:t> 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6832B96F-1FF1-4101-8339-9D0F1058FE5E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Staff members assigned to two or more of 10 clusters based on expertise, interest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Clusters include Information Analyst from Custom Research &amp; Knowledge Services and the InfoDesk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Subject Matter Expert (SME) identified for each cluster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Importance of the Tiger Team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Team and department meetings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Dynamic nature of clusters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Primary requirement: communication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Roll out Fall 2007</a:t>
            </a:r>
          </a:p>
          <a:p>
            <a:pPr eaLnBrk="1" hangingPunct="1"/>
            <a:endParaRPr lang="en-US" smtClean="0"/>
          </a:p>
        </p:txBody>
      </p:sp>
      <p:sp>
        <p:nvSpPr>
          <p:cNvPr id="778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IMPLEMENTING THE CLUSTERS</a:t>
            </a:r>
            <a:endParaRPr lang="en-US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62B5F43A-8819-4DAC-A507-E93170F0194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696200" cy="511333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Gradual implementation over 3-4 months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Adjust to customer needs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Collaboration on products: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Wikis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Newsletters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SharePoint sites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Streamlined research request triage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Shared tasking on research projects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Customized training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Provide forum for mentoring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Improved outreach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Enhanced team communication, awareness  </a:t>
            </a:r>
          </a:p>
          <a:p>
            <a:pPr eaLnBrk="1" hangingPunct="1"/>
            <a:endParaRPr lang="en-US" smtClean="0"/>
          </a:p>
        </p:txBody>
      </p:sp>
      <p:sp>
        <p:nvSpPr>
          <p:cNvPr id="788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FIRST 18 MONTHS</a:t>
            </a: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C011C496-8DA9-4046-A943-3BA85B805D4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February 2009 survey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17 of 19 staff responded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Feedback on achieving initial cluster goals: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Providing training and skill development?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triage process?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Enhanced domain knowledge?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communication and collaboration?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Increased cross-center awareness?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Are meetings time well spent?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What do they like best?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Areas for improvement?</a:t>
            </a:r>
          </a:p>
          <a:p>
            <a:pPr eaLnBrk="1" hangingPunct="1"/>
            <a:endParaRPr lang="en-US" smtClean="0"/>
          </a:p>
        </p:txBody>
      </p:sp>
      <p:sp>
        <p:nvSpPr>
          <p:cNvPr id="798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STAFF SURVEY</a:t>
            </a:r>
            <a:endParaRPr lang="en-US" smtClean="0"/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57D9DBF3-4920-4EF5-8111-68F5D1353FBF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Survey scores of 1 (disagree) to 5 (agree)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latin typeface="Calibri" pitchFamily="34" charset="0"/>
              </a:rPr>
              <a:t>Providing training and skill development? 4.2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latin typeface="Calibri" pitchFamily="34" charset="0"/>
              </a:rPr>
              <a:t>Improved triage process? 3.7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latin typeface="Calibri" pitchFamily="34" charset="0"/>
              </a:rPr>
              <a:t>Are meetings time well spent? 3.6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latin typeface="Calibri" pitchFamily="34" charset="0"/>
              </a:rPr>
              <a:t>Enhanced domain knowledge? 3.4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latin typeface="Calibri" pitchFamily="34" charset="0"/>
              </a:rPr>
              <a:t>Increased cross-center awareness? 3.4 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latin typeface="Calibri" pitchFamily="34" charset="0"/>
              </a:rPr>
              <a:t>Improved communication and collaboration? 3.3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Sample Comments: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sz="2300" b="0" i="1" smtClean="0">
                <a:solidFill>
                  <a:schemeClr val="tx2"/>
                </a:solidFill>
                <a:latin typeface="Calibri" pitchFamily="34" charset="0"/>
              </a:rPr>
              <a:t>“</a:t>
            </a:r>
            <a:r>
              <a:rPr lang="en-US" sz="2100" b="0" i="1" smtClean="0">
                <a:solidFill>
                  <a:schemeClr val="tx2"/>
                </a:solidFill>
                <a:latin typeface="Calibri" pitchFamily="34" charset="0"/>
              </a:rPr>
              <a:t>Finding out new projects and work assignments across [our department] and MITRE. The clusters have also given me the opportunity to not only learn new technology skills, but implement them for actual information projects.”</a:t>
            </a:r>
            <a:endParaRPr lang="en-US" sz="2100" b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sz="2100" b="0" i="1" smtClean="0">
                <a:solidFill>
                  <a:schemeClr val="tx2"/>
                </a:solidFill>
                <a:latin typeface="Calibri" pitchFamily="34" charset="0"/>
              </a:rPr>
              <a:t>“Working with other members of [the department] with whom I don't normally work. It's also been helpful to find out about additional resources within MITRE.”</a:t>
            </a:r>
            <a:endParaRPr lang="en-US" sz="2100" b="0" smtClean="0"/>
          </a:p>
          <a:p>
            <a:pPr eaLnBrk="1" hangingPunct="1"/>
            <a:endParaRPr lang="en-US" smtClean="0"/>
          </a:p>
        </p:txBody>
      </p:sp>
      <p:sp>
        <p:nvSpPr>
          <p:cNvPr id="80898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SURVEY RESULTS</a:t>
            </a: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B6E0589C-8DF4-4BAC-8C01-B0E6E0E5CC2F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88473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Focus groups conducted in March 2009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Emphasis on the “areas for improvement” from the survey: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Team size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 cross-cluster communication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Need for mission statements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More clearly articulated goals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Define cluster lead responsibilities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Role of the department managers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Improved meeting schedules</a:t>
            </a:r>
          </a:p>
          <a:p>
            <a:pPr eaLnBrk="1" hangingPunct="1"/>
            <a:endParaRPr lang="en-US" smtClean="0"/>
          </a:p>
        </p:txBody>
      </p:sp>
      <p:sp>
        <p:nvSpPr>
          <p:cNvPr id="819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FOCUS GROUPS</a:t>
            </a:r>
            <a:endParaRPr lang="en-US" smtClean="0"/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57CBAF4D-0440-42F0-B8E6-0225070CDBB0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696200" cy="511333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For the first 24 months: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Aligning cluster mission and goals to corporate strategy enhances the function and operation of team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Including staff from concept, through planning and implementation and engagement is critical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Giving clusters ownership, authority to make decision about services enhances effectiveness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Encourage consistent leadership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Include in annual review process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Overall understanding of work program is improved if communication is encouraged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Engagement of department manager is key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Continuous communication is essential</a:t>
            </a:r>
          </a:p>
          <a:p>
            <a:pPr eaLnBrk="1" hangingPunct="1"/>
            <a:endParaRPr lang="en-US" smtClean="0"/>
          </a:p>
        </p:txBody>
      </p:sp>
      <p:sp>
        <p:nvSpPr>
          <p:cNvPr id="829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LESSONS LEARNED</a:t>
            </a: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29EAD18F-329C-4ED4-8AC8-D0E836589D86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7" descr="a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28650"/>
            <a:ext cx="7315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  <a:ln w="28575">
            <a:solidFill>
              <a:srgbClr val="9900CC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93366"/>
                </a:solidFill>
              </a:rPr>
              <a:t>                       </a:t>
            </a:r>
            <a:r>
              <a:rPr lang="en-US" smtClean="0">
                <a:solidFill>
                  <a:srgbClr val="9900CC"/>
                </a:solidFill>
              </a:rPr>
              <a:t>Webinar Faculty</a:t>
            </a:r>
          </a:p>
        </p:txBody>
      </p:sp>
      <p:sp>
        <p:nvSpPr>
          <p:cNvPr id="64516" name="Text Box 16"/>
          <p:cNvSpPr txBox="1">
            <a:spLocks noChangeArrowheads="1"/>
          </p:cNvSpPr>
          <p:nvPr/>
        </p:nvSpPr>
        <p:spPr bwMode="auto">
          <a:xfrm>
            <a:off x="609600" y="2590800"/>
            <a:ext cx="345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 Lucy-Curci Gonzalez</a:t>
            </a:r>
          </a:p>
          <a:p>
            <a:r>
              <a:rPr lang="en-US" sz="2000" b="0" i="1"/>
              <a:t> Director of Library Services, </a:t>
            </a:r>
          </a:p>
          <a:p>
            <a:r>
              <a:rPr lang="en-US" sz="2000" b="0" i="1"/>
              <a:t> Kenyon &amp; Kenyon LLP</a:t>
            </a:r>
          </a:p>
          <a:p>
            <a:endParaRPr lang="en-US" sz="2000" i="1"/>
          </a:p>
        </p:txBody>
      </p:sp>
      <p:sp>
        <p:nvSpPr>
          <p:cNvPr id="64517" name="Text Box 14"/>
          <p:cNvSpPr txBox="1">
            <a:spLocks noChangeArrowheads="1"/>
          </p:cNvSpPr>
          <p:nvPr/>
        </p:nvSpPr>
        <p:spPr bwMode="auto">
          <a:xfrm>
            <a:off x="762000" y="4191000"/>
            <a:ext cx="2654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Joan Axelroth</a:t>
            </a:r>
          </a:p>
          <a:p>
            <a:r>
              <a:rPr lang="en-US" sz="2000" b="0" i="1"/>
              <a:t>President,</a:t>
            </a:r>
          </a:p>
          <a:p>
            <a:r>
              <a:rPr lang="en-US" sz="2000" b="0" i="1"/>
              <a:t>Axelroth &amp; Associates</a:t>
            </a:r>
          </a:p>
        </p:txBody>
      </p:sp>
      <p:sp>
        <p:nvSpPr>
          <p:cNvPr id="64518" name="Text Box 15"/>
          <p:cNvSpPr txBox="1">
            <a:spLocks noChangeArrowheads="1"/>
          </p:cNvSpPr>
          <p:nvPr/>
        </p:nvSpPr>
        <p:spPr bwMode="auto">
          <a:xfrm>
            <a:off x="4191000" y="2590800"/>
            <a:ext cx="3733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Jeanne Slater Trimble</a:t>
            </a:r>
          </a:p>
          <a:p>
            <a:r>
              <a:rPr lang="en-US" sz="2000" b="0" i="1"/>
              <a:t> Information Services Lead,</a:t>
            </a:r>
          </a:p>
          <a:p>
            <a:r>
              <a:rPr lang="en-US" sz="2000" b="0" i="1"/>
              <a:t> The MITRE Corporation</a:t>
            </a:r>
          </a:p>
          <a:p>
            <a:endParaRPr lang="en-US" sz="2000"/>
          </a:p>
        </p:txBody>
      </p:sp>
      <p:sp>
        <p:nvSpPr>
          <p:cNvPr id="64519" name="Text Box 16"/>
          <p:cNvSpPr txBox="1">
            <a:spLocks noChangeArrowheads="1"/>
          </p:cNvSpPr>
          <p:nvPr/>
        </p:nvSpPr>
        <p:spPr bwMode="auto">
          <a:xfrm>
            <a:off x="4343400" y="4114800"/>
            <a:ext cx="426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Genie Tyburski</a:t>
            </a:r>
          </a:p>
          <a:p>
            <a:r>
              <a:rPr lang="en-US" sz="2000" b="0" i="1"/>
              <a:t>Manager, Research and Information</a:t>
            </a:r>
          </a:p>
          <a:p>
            <a:r>
              <a:rPr lang="en-US" sz="2000" b="0" i="1"/>
              <a:t>Center, Ballard Spahr</a:t>
            </a:r>
          </a:p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Increase department manager’s engagement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Build on lessons learned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Continue to seek input, feedback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Continue to encourage team autonomy, decision making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839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GOING FORWARD</a:t>
            </a:r>
            <a:endParaRPr lang="en-US" smtClean="0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1BC4108E-27C2-4639-9A44-B72D2667F12A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3124200"/>
            <a:ext cx="7391400" cy="609600"/>
          </a:xfrm>
        </p:spPr>
        <p:txBody>
          <a:bodyPr anchor="ctr"/>
          <a:lstStyle/>
          <a:p>
            <a:pPr marL="0" indent="0" eaLnBrk="1" hangingPunct="1">
              <a:lnSpc>
                <a:spcPct val="60000"/>
              </a:lnSpc>
              <a:buFontTx/>
              <a:buNone/>
            </a:pPr>
            <a:r>
              <a:rPr lang="en-US" sz="2400" smtClean="0"/>
              <a:t>Expanding Research Services in a Law Firm Library</a:t>
            </a:r>
          </a:p>
        </p:txBody>
      </p:sp>
      <p:sp>
        <p:nvSpPr>
          <p:cNvPr id="84994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1219200"/>
            <a:ext cx="6400800" cy="1565275"/>
          </a:xfrm>
        </p:spPr>
        <p:txBody>
          <a:bodyPr anchor="t"/>
          <a:lstStyle/>
          <a:p>
            <a:pPr eaLnBrk="1" hangingPunct="1">
              <a:spcBef>
                <a:spcPct val="50000"/>
              </a:spcBef>
            </a:pPr>
            <a:r>
              <a:rPr lang="en-US" sz="5400" smtClean="0">
                <a:solidFill>
                  <a:schemeClr val="tx1"/>
                </a:solidFill>
              </a:rPr>
              <a:t>Inside Looking Out</a:t>
            </a:r>
          </a:p>
        </p:txBody>
      </p:sp>
      <p:sp>
        <p:nvSpPr>
          <p:cNvPr id="84995" name="Footer Placeholder 4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  <p:sp>
        <p:nvSpPr>
          <p:cNvPr id="84996" name="Text Box 5"/>
          <p:cNvSpPr txBox="1">
            <a:spLocks noChangeArrowheads="1"/>
          </p:cNvSpPr>
          <p:nvPr/>
        </p:nvSpPr>
        <p:spPr bwMode="auto">
          <a:xfrm flipV="1">
            <a:off x="533400" y="4953000"/>
            <a:ext cx="655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en-US" sz="2000"/>
              <a:t>Genie Tyburski</a:t>
            </a:r>
          </a:p>
          <a:p>
            <a:r>
              <a:rPr lang="en-US" sz="2000"/>
              <a:t>Manager, Research &amp; Information Center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Did We Look Outside?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sz="half" idx="4294967295"/>
          </p:nvPr>
        </p:nvSpPr>
        <p:spPr>
          <a:xfrm>
            <a:off x="381000" y="1600200"/>
            <a:ext cx="4151313" cy="4419600"/>
          </a:xfrm>
        </p:spPr>
        <p:txBody>
          <a:bodyPr/>
          <a:lstStyle/>
          <a:p>
            <a:pPr marL="457200" indent="-457200" eaLnBrk="1" hangingPunct="1"/>
            <a:r>
              <a:rPr lang="en-US" sz="2800" smtClean="0"/>
              <a:t>To increase the number of research requests we could handle.</a:t>
            </a:r>
          </a:p>
          <a:p>
            <a:pPr marL="457200" indent="-457200" eaLnBrk="1" hangingPunct="1"/>
            <a:r>
              <a:rPr lang="en-US" sz="2800" smtClean="0"/>
              <a:t>To increase response time.</a:t>
            </a:r>
          </a:p>
          <a:p>
            <a:pPr marL="457200" indent="-457200" eaLnBrk="1" hangingPunct="1"/>
            <a:r>
              <a:rPr lang="en-US" sz="2800" smtClean="0"/>
              <a:t>To expand the scope of what we could handle.</a:t>
            </a:r>
          </a:p>
        </p:txBody>
      </p:sp>
      <p:sp>
        <p:nvSpPr>
          <p:cNvPr id="87043" name="Footer Placeholder 3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  <p:pic>
        <p:nvPicPr>
          <p:cNvPr id="87044" name="Content Placeholder 9" descr="20436641.wm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264150" y="2365375"/>
            <a:ext cx="2992438" cy="28892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Possibilities Beyond the Usual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800" smtClean="0"/>
              <a:t>Specialized research</a:t>
            </a:r>
          </a:p>
          <a:p>
            <a:pPr marL="914400" lvl="1" indent="-457200" eaLnBrk="1" hangingPunct="1"/>
            <a:r>
              <a:rPr lang="en-US" sz="2400" smtClean="0"/>
              <a:t>Patent, trademark</a:t>
            </a:r>
          </a:p>
          <a:p>
            <a:pPr marL="914400" lvl="1" indent="-457200" eaLnBrk="1" hangingPunct="1"/>
            <a:r>
              <a:rPr lang="en-US" sz="2400" smtClean="0"/>
              <a:t>Asset search</a:t>
            </a:r>
          </a:p>
          <a:p>
            <a:pPr marL="914400" lvl="1" indent="-457200" eaLnBrk="1" hangingPunct="1"/>
            <a:r>
              <a:rPr lang="en-US" sz="2400" smtClean="0"/>
              <a:t>Market research</a:t>
            </a:r>
          </a:p>
          <a:p>
            <a:pPr marL="914400" lvl="1" indent="-457200" eaLnBrk="1" hangingPunct="1"/>
            <a:r>
              <a:rPr lang="en-US" sz="2400" smtClean="0"/>
              <a:t>Criminal background check</a:t>
            </a:r>
          </a:p>
          <a:p>
            <a:pPr marL="457200" indent="-457200" eaLnBrk="1" hangingPunct="1"/>
            <a:r>
              <a:rPr lang="en-US" sz="2800" smtClean="0"/>
              <a:t>Experts free up staff time</a:t>
            </a:r>
          </a:p>
          <a:p>
            <a:pPr marL="914400" lvl="1" indent="-457200" eaLnBrk="1" hangingPunct="1"/>
            <a:r>
              <a:rPr lang="en-US" sz="2400" smtClean="0"/>
              <a:t>Mary Ellen Bates (www.batesinfo.com)</a:t>
            </a:r>
          </a:p>
          <a:p>
            <a:pPr marL="914400" lvl="1" indent="-457200" eaLnBrk="1" hangingPunct="1"/>
            <a:r>
              <a:rPr lang="en-US" sz="2400" smtClean="0"/>
              <a:t>Marcy Phelps (www.phelpsresearch.com)</a:t>
            </a:r>
          </a:p>
          <a:p>
            <a:pPr marL="914400" lvl="1" indent="-457200" eaLnBrk="1" hangingPunct="1"/>
            <a:r>
              <a:rPr lang="en-US" sz="2400" smtClean="0"/>
              <a:t>Coyne Search Service (coynesearch@comcast.net)</a:t>
            </a:r>
          </a:p>
        </p:txBody>
      </p:sp>
      <p:sp>
        <p:nvSpPr>
          <p:cNvPr id="88067" name="Footer Placeholder 3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Experts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800" smtClean="0"/>
              <a:t>AIIP (www.aiip.org)</a:t>
            </a:r>
          </a:p>
          <a:p>
            <a:pPr marL="914400" lvl="1" indent="-457200" eaLnBrk="1" hangingPunct="1"/>
            <a:r>
              <a:rPr lang="en-US" sz="2400" smtClean="0"/>
              <a:t>Independent researchers with diverse specialties</a:t>
            </a:r>
          </a:p>
          <a:p>
            <a:pPr marL="914400" lvl="1" indent="-457200" eaLnBrk="1" hangingPunct="1"/>
            <a:r>
              <a:rPr lang="en-US" sz="2400" smtClean="0"/>
              <a:t>Other countries besides the U.S.</a:t>
            </a:r>
          </a:p>
          <a:p>
            <a:pPr marL="457200" indent="-457200" eaLnBrk="1" hangingPunct="1"/>
            <a:r>
              <a:rPr lang="en-US" sz="2800" smtClean="0"/>
              <a:t>BRB Publications (www.brbpub.com)</a:t>
            </a:r>
          </a:p>
          <a:p>
            <a:pPr marL="914400" lvl="1" indent="-457200" eaLnBrk="1" hangingPunct="1"/>
            <a:r>
              <a:rPr lang="en-US" sz="2400" smtClean="0"/>
              <a:t>Public records researchers &amp; document retrievers</a:t>
            </a:r>
          </a:p>
          <a:p>
            <a:pPr marL="914400" lvl="1" indent="-457200" eaLnBrk="1" hangingPunct="1"/>
            <a:r>
              <a:rPr lang="en-US" sz="2400" smtClean="0"/>
              <a:t>Canada and U.S.</a:t>
            </a:r>
          </a:p>
          <a:p>
            <a:pPr marL="457200" indent="-457200" eaLnBrk="1" hangingPunct="1"/>
            <a:r>
              <a:rPr lang="en-US" sz="2800" smtClean="0"/>
              <a:t>Tip: If the researcher is unknown to you, and the question is important, hire two separate companies and compare the results.</a:t>
            </a:r>
          </a:p>
        </p:txBody>
      </p:sp>
      <p:sp>
        <p:nvSpPr>
          <p:cNvPr id="90115" name="Footer Placeholder 3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Managing the Service</a:t>
            </a:r>
          </a:p>
        </p:txBody>
      </p:sp>
      <p:sp>
        <p:nvSpPr>
          <p:cNvPr id="9216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2800" smtClean="0"/>
              <a:t>In-house researcher handles all but the actual research when working with a new contractor</a:t>
            </a:r>
          </a:p>
          <a:p>
            <a:pPr marL="914400" lvl="1" indent="-457200" eaLnBrk="1" hangingPunct="1"/>
            <a:r>
              <a:rPr lang="en-US" sz="2400" smtClean="0"/>
              <a:t>Reference interview</a:t>
            </a:r>
          </a:p>
          <a:p>
            <a:pPr marL="914400" lvl="1" indent="-457200" eaLnBrk="1" hangingPunct="1"/>
            <a:r>
              <a:rPr lang="en-US" sz="2400" smtClean="0"/>
              <a:t>Internal and external communications</a:t>
            </a:r>
          </a:p>
          <a:p>
            <a:pPr marL="914400" lvl="1" indent="-457200" eaLnBrk="1" hangingPunct="1"/>
            <a:r>
              <a:rPr lang="en-US" sz="2400" smtClean="0"/>
              <a:t>Receipt and review of results</a:t>
            </a:r>
          </a:p>
          <a:p>
            <a:pPr marL="914400" lvl="1" indent="-457200" eaLnBrk="1" hangingPunct="1"/>
            <a:r>
              <a:rPr lang="en-US" sz="2400" smtClean="0"/>
              <a:t>Summarizing results, if necessary</a:t>
            </a:r>
          </a:p>
          <a:p>
            <a:pPr marL="914400" lvl="1" indent="-457200" eaLnBrk="1" hangingPunct="1"/>
            <a:r>
              <a:rPr lang="en-US" sz="2400" smtClean="0"/>
              <a:t>Follow up</a:t>
            </a:r>
          </a:p>
          <a:p>
            <a:pPr marL="457200" indent="-457200" eaLnBrk="1" hangingPunct="1"/>
            <a:r>
              <a:rPr lang="en-US" sz="2800" smtClean="0"/>
              <a:t>Direct contact as needed (and desired) for established relationships</a:t>
            </a:r>
          </a:p>
        </p:txBody>
      </p:sp>
      <p:sp>
        <p:nvSpPr>
          <p:cNvPr id="92163" name="Footer Placeholder 3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Success Story</a:t>
            </a:r>
          </a:p>
        </p:txBody>
      </p:sp>
      <p:pic>
        <p:nvPicPr>
          <p:cNvPr id="93186" name="Content Placeholder 5" descr="20518437.wm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7238" y="1600200"/>
            <a:ext cx="3398837" cy="4419600"/>
          </a:xfrm>
        </p:spPr>
      </p:pic>
      <p:sp>
        <p:nvSpPr>
          <p:cNvPr id="93187" name="Content Placeholder 4"/>
          <p:cNvSpPr>
            <a:spLocks noGrp="1"/>
          </p:cNvSpPr>
          <p:nvPr>
            <p:ph sz="half" idx="4294967295"/>
          </p:nvPr>
        </p:nvSpPr>
        <p:spPr>
          <a:xfrm>
            <a:off x="4114800" y="1905000"/>
            <a:ext cx="4800600" cy="4419600"/>
          </a:xfrm>
        </p:spPr>
        <p:txBody>
          <a:bodyPr/>
          <a:lstStyle/>
          <a:p>
            <a:pPr marL="457200" indent="-457200" eaLnBrk="1" hangingPunct="1"/>
            <a:r>
              <a:rPr lang="en-US" sz="3100" smtClean="0"/>
              <a:t>Research prevented firm involvement in possible criminal scheme</a:t>
            </a:r>
          </a:p>
          <a:p>
            <a:pPr marL="457200" indent="-457200" eaLnBrk="1" hangingPunct="1"/>
            <a:r>
              <a:rPr lang="en-US" sz="3100" smtClean="0"/>
              <a:t>http://www.virtualchase.com/articles/archive/ponzi.html</a:t>
            </a:r>
          </a:p>
          <a:p>
            <a:pPr marL="457200" indent="-457200" eaLnBrk="1" hangingPunct="1"/>
            <a:endParaRPr lang="en-US" sz="3100" smtClean="0"/>
          </a:p>
        </p:txBody>
      </p:sp>
      <p:sp>
        <p:nvSpPr>
          <p:cNvPr id="93188" name="Footer Placeholder 3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Tips</a:t>
            </a:r>
          </a:p>
        </p:txBody>
      </p:sp>
      <p:sp>
        <p:nvSpPr>
          <p:cNvPr id="94210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 eaLnBrk="1" hangingPunct="1"/>
            <a:r>
              <a:rPr lang="en-US" smtClean="0"/>
              <a:t>Network to find researchers</a:t>
            </a:r>
          </a:p>
          <a:p>
            <a:pPr marL="914400" lvl="1" indent="-457200" eaLnBrk="1" hangingPunct="1"/>
            <a:r>
              <a:rPr lang="en-US" smtClean="0"/>
              <a:t>Who do your colleagues recommend?</a:t>
            </a:r>
          </a:p>
          <a:p>
            <a:pPr marL="914400" lvl="1" indent="-457200" eaLnBrk="1" hangingPunct="1"/>
            <a:r>
              <a:rPr lang="en-US" smtClean="0"/>
              <a:t>Helps your launch be successful</a:t>
            </a:r>
          </a:p>
          <a:p>
            <a:pPr marL="457200" indent="-457200" eaLnBrk="1" hangingPunct="1"/>
            <a:r>
              <a:rPr lang="en-US" smtClean="0"/>
              <a:t>Success breeds success</a:t>
            </a:r>
          </a:p>
          <a:p>
            <a:pPr marL="914400" lvl="1" indent="-457200" eaLnBrk="1" hangingPunct="1"/>
            <a:r>
              <a:rPr lang="en-US" smtClean="0"/>
              <a:t>If the lawyers like the researcher, they’ll talk about him/her</a:t>
            </a:r>
          </a:p>
          <a:p>
            <a:pPr marL="914400" lvl="1" indent="-457200" eaLnBrk="1" hangingPunct="1"/>
            <a:r>
              <a:rPr lang="en-US" smtClean="0"/>
              <a:t>They’ll market the service for you</a:t>
            </a:r>
          </a:p>
          <a:p>
            <a:pPr marL="457200" indent="-457200" eaLnBrk="1" hangingPunct="1"/>
            <a:endParaRPr lang="en-US" smtClean="0"/>
          </a:p>
        </p:txBody>
      </p:sp>
      <p:sp>
        <p:nvSpPr>
          <p:cNvPr id="94211" name="Footer Placeholder 3"/>
          <p:cNvSpPr txBox="1">
            <a:spLocks noGrp="1"/>
          </p:cNvSpPr>
          <p:nvPr/>
        </p:nvSpPr>
        <p:spPr bwMode="auto">
          <a:xfrm>
            <a:off x="6934200" y="6629400"/>
            <a:ext cx="1981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800" b="0">
                <a:latin typeface="Franklin Gothic Book" pitchFamily="34" charset="0"/>
              </a:rPr>
              <a:t>© 2010 Ballard Spahr LLP.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a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410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648200" y="2590800"/>
            <a:ext cx="3581400" cy="1371600"/>
          </a:xfrm>
          <a:ln>
            <a:noFill/>
          </a:ln>
        </p:spPr>
        <p:txBody>
          <a:bodyPr/>
          <a:lstStyle/>
          <a:p>
            <a:pPr algn="l" eaLnBrk="1" hangingPunct="1"/>
            <a:r>
              <a:rPr lang="en-US" sz="1800" smtClean="0">
                <a:solidFill>
                  <a:schemeClr val="tx1"/>
                </a:solidFill>
              </a:rPr>
              <a:t>Joan Axelroth</a:t>
            </a:r>
            <a:br>
              <a:rPr lang="en-US" sz="1800" smtClean="0">
                <a:solidFill>
                  <a:schemeClr val="tx1"/>
                </a:solidFill>
              </a:rPr>
            </a:br>
            <a:r>
              <a:rPr lang="en-US" sz="1800" smtClean="0">
                <a:solidFill>
                  <a:schemeClr val="tx1"/>
                </a:solidFill>
              </a:rPr>
              <a:t>President</a:t>
            </a:r>
            <a:br>
              <a:rPr lang="en-US" sz="1800" smtClean="0">
                <a:solidFill>
                  <a:schemeClr val="tx1"/>
                </a:solidFill>
              </a:rPr>
            </a:br>
            <a:r>
              <a:rPr lang="en-US" sz="1800" smtClean="0">
                <a:solidFill>
                  <a:schemeClr val="tx1"/>
                </a:solidFill>
              </a:rPr>
              <a:t>Axelroth &amp; Associates</a:t>
            </a:r>
            <a:br>
              <a:rPr lang="en-US" sz="1800" smtClean="0">
                <a:solidFill>
                  <a:schemeClr val="tx1"/>
                </a:solidFill>
              </a:rPr>
            </a:br>
            <a:r>
              <a:rPr lang="en-US" sz="1800" smtClean="0">
                <a:solidFill>
                  <a:schemeClr val="tx1"/>
                </a:solidFill>
              </a:rPr>
              <a:t>jaxelroth@axelroth.com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762000" y="381000"/>
            <a:ext cx="7696200" cy="11430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38100" cmpd="dbl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000" b="0">
                <a:solidFill>
                  <a:schemeClr val="tx2"/>
                </a:solidFill>
              </a:rPr>
              <a:t>The Second PLL</a:t>
            </a:r>
            <a:r>
              <a:rPr lang="en-US" sz="3200" b="0">
                <a:solidFill>
                  <a:schemeClr val="tx2"/>
                </a:solidFill>
              </a:rPr>
              <a:t> </a:t>
            </a:r>
            <a:br>
              <a:rPr lang="en-US" sz="3200" b="0">
                <a:solidFill>
                  <a:schemeClr val="tx2"/>
                </a:solidFill>
              </a:rPr>
            </a:br>
            <a:r>
              <a:rPr lang="en-US" sz="2000" b="0">
                <a:solidFill>
                  <a:srgbClr val="000099"/>
                </a:solidFill>
              </a:rPr>
              <a:t>Change as Opportunity Webinar:</a:t>
            </a:r>
            <a:r>
              <a:rPr lang="en-US" sz="2000" b="0">
                <a:solidFill>
                  <a:schemeClr val="tx2"/>
                </a:solidFill>
              </a:rPr>
              <a:t> </a:t>
            </a:r>
            <a:br>
              <a:rPr lang="en-US" sz="2000" b="0">
                <a:solidFill>
                  <a:schemeClr val="tx2"/>
                </a:solidFill>
              </a:rPr>
            </a:b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Staffing the Library for Success</a:t>
            </a:r>
          </a:p>
          <a:p>
            <a:pPr algn="ctr">
              <a:lnSpc>
                <a:spcPct val="85000"/>
              </a:lnSpc>
              <a:defRPr/>
            </a:pPr>
            <a:endParaRPr lang="en-US" sz="20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762000" y="2438400"/>
            <a:ext cx="33750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Lucy Curci-Gonzalez</a:t>
            </a:r>
          </a:p>
          <a:p>
            <a:r>
              <a:rPr lang="en-US" b="0"/>
              <a:t>Director of Library Services </a:t>
            </a:r>
          </a:p>
          <a:p>
            <a:r>
              <a:rPr lang="en-US" b="0"/>
              <a:t>Kenyon &amp; Kenyon LLP</a:t>
            </a:r>
          </a:p>
          <a:p>
            <a:r>
              <a:rPr lang="en-US" b="0"/>
              <a:t>LCurcigonzalez@kenyon.com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838200" y="4038600"/>
            <a:ext cx="388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Jeanne Trimble</a:t>
            </a:r>
          </a:p>
          <a:p>
            <a:r>
              <a:rPr lang="en-US" b="0"/>
              <a:t>Information Services Team Lead</a:t>
            </a:r>
          </a:p>
          <a:p>
            <a:r>
              <a:rPr lang="en-US" b="0"/>
              <a:t>MITRE Corporation</a:t>
            </a:r>
          </a:p>
          <a:p>
            <a:r>
              <a:rPr lang="en-US" b="0"/>
              <a:t>jtrimble@mitre.org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4648200" y="4038600"/>
            <a:ext cx="388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Genie Tyburski</a:t>
            </a:r>
          </a:p>
          <a:p>
            <a:r>
              <a:rPr lang="en-US" b="0"/>
              <a:t>Manager, Research &amp; Info. Center</a:t>
            </a:r>
          </a:p>
          <a:p>
            <a:r>
              <a:rPr lang="en-US" b="0"/>
              <a:t>Ballard Spahr</a:t>
            </a:r>
          </a:p>
          <a:p>
            <a:r>
              <a:rPr lang="en-US" b="0"/>
              <a:t>tyburski@ballardspahr.com</a:t>
            </a:r>
            <a:endParaRPr lang="en-US" b="0">
              <a:hlinkClick r:id="rId3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1843088"/>
            <a:ext cx="8620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Q&amp;A</a:t>
            </a:r>
          </a:p>
          <a:p>
            <a:pPr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62000" y="2209800"/>
            <a:ext cx="7772400" cy="1676400"/>
          </a:xfrm>
          <a:prstGeom prst="rect">
            <a:avLst/>
          </a:prstGeom>
          <a:noFill/>
          <a:ln w="9525">
            <a:solidFill>
              <a:srgbClr val="9900CC"/>
            </a:solidFill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en-US" sz="4400">
                <a:solidFill>
                  <a:schemeClr val="accent2"/>
                </a:solidFill>
              </a:rPr>
              <a:t>Staffing for Success:  </a:t>
            </a:r>
            <a:br>
              <a:rPr lang="en-US" sz="4400">
                <a:solidFill>
                  <a:schemeClr val="accent2"/>
                </a:solidFill>
              </a:rPr>
            </a:br>
            <a:r>
              <a:rPr lang="en-US" sz="3600" i="1">
                <a:solidFill>
                  <a:schemeClr val="accent2"/>
                </a:solidFill>
              </a:rPr>
              <a:t>Options and Opportunities</a:t>
            </a:r>
          </a:p>
        </p:txBody>
      </p:sp>
      <p:sp>
        <p:nvSpPr>
          <p:cNvPr id="65539" name="Text Box 5"/>
          <p:cNvSpPr txBox="1">
            <a:spLocks noChangeArrowheads="1"/>
          </p:cNvSpPr>
          <p:nvPr/>
        </p:nvSpPr>
        <p:spPr bwMode="auto">
          <a:xfrm>
            <a:off x="1970088" y="5032375"/>
            <a:ext cx="5235575" cy="1016000"/>
          </a:xfrm>
          <a:prstGeom prst="rect">
            <a:avLst/>
          </a:prstGeom>
          <a:noFill/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9900CC"/>
                </a:solidFill>
              </a:rPr>
              <a:t>Joan L. Axelroth</a:t>
            </a:r>
            <a:r>
              <a:rPr lang="en-US" b="0">
                <a:solidFill>
                  <a:srgbClr val="9900CC"/>
                </a:solidFill>
              </a:rPr>
              <a:t> </a:t>
            </a:r>
          </a:p>
          <a:p>
            <a:pPr algn="ctr"/>
            <a:r>
              <a:rPr lang="en-US" i="1">
                <a:solidFill>
                  <a:schemeClr val="accent2"/>
                </a:solidFill>
              </a:rPr>
              <a:t>Axelroth &amp; Associates</a:t>
            </a:r>
          </a:p>
          <a:p>
            <a:pPr algn="ctr"/>
            <a:r>
              <a:rPr lang="en-US" i="1">
                <a:solidFill>
                  <a:schemeClr val="accent2"/>
                </a:solidFill>
              </a:rPr>
              <a:t>Library &amp; Information Management Consulting</a:t>
            </a:r>
          </a:p>
        </p:txBody>
      </p:sp>
      <p:pic>
        <p:nvPicPr>
          <p:cNvPr id="65540" name="Picture 6" descr="2970--jt_axelroth_final"/>
          <p:cNvPicPr>
            <a:picLocks noChangeAspect="1" noChangeArrowheads="1"/>
          </p:cNvPicPr>
          <p:nvPr/>
        </p:nvPicPr>
        <p:blipFill>
          <a:blip r:embed="rId2">
            <a:lum bright="18000" contrast="-12000"/>
          </a:blip>
          <a:srcRect/>
          <a:stretch>
            <a:fillRect/>
          </a:stretch>
        </p:blipFill>
        <p:spPr bwMode="auto">
          <a:xfrm>
            <a:off x="2895600" y="736600"/>
            <a:ext cx="3276600" cy="939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65541" name="Line 7"/>
          <p:cNvSpPr>
            <a:spLocks noChangeShapeType="1"/>
          </p:cNvSpPr>
          <p:nvPr/>
        </p:nvSpPr>
        <p:spPr bwMode="auto">
          <a:xfrm>
            <a:off x="1066800" y="3124200"/>
            <a:ext cx="7162800" cy="0"/>
          </a:xfrm>
          <a:prstGeom prst="line">
            <a:avLst/>
          </a:prstGeom>
          <a:noFill/>
          <a:ln w="9525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4" descr="2970--jt_axelroth_final"/>
          <p:cNvPicPr>
            <a:picLocks noChangeAspect="1" noChangeArrowheads="1"/>
          </p:cNvPicPr>
          <p:nvPr/>
        </p:nvPicPr>
        <p:blipFill>
          <a:blip r:embed="rId2">
            <a:lum bright="18000" contrast="-12000"/>
          </a:blip>
          <a:srcRect/>
          <a:stretch>
            <a:fillRect/>
          </a:stretch>
        </p:blipFill>
        <p:spPr bwMode="auto">
          <a:xfrm>
            <a:off x="6934200" y="5943600"/>
            <a:ext cx="1828800" cy="525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ln>
            <a:solidFill>
              <a:srgbClr val="9900CC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 AHEAD OF THE MANAGEMENT CURVE</a:t>
            </a:r>
            <a:r>
              <a:rPr lang="en-US" sz="4000"/>
              <a:t> 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0"/>
            <a:ext cx="6705600" cy="1143000"/>
          </a:xfrm>
        </p:spPr>
        <p:txBody>
          <a:bodyPr/>
          <a:lstStyle/>
          <a:p>
            <a:pPr eaLnBrk="1" hangingPunct="1">
              <a:buClr>
                <a:srgbClr val="333399"/>
              </a:buClr>
            </a:pPr>
            <a:r>
              <a:rPr lang="en-US" smtClean="0"/>
              <a:t>Position yourself as a </a:t>
            </a:r>
            <a:r>
              <a:rPr lang="en-US" smtClean="0">
                <a:solidFill>
                  <a:srgbClr val="9900CC"/>
                </a:solidFill>
              </a:rPr>
              <a:t>team player</a:t>
            </a:r>
            <a:r>
              <a:rPr lang="en-US" smtClean="0"/>
              <a:t> who gets it</a:t>
            </a:r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3200400" y="4648200"/>
            <a:ext cx="54864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3200" b="0">
                <a:solidFill>
                  <a:srgbClr val="9900CC"/>
                </a:solidFill>
              </a:rPr>
              <a:t>Address</a:t>
            </a:r>
            <a:r>
              <a:rPr lang="en-US" sz="3200" b="0"/>
              <a:t> current staffing issues</a:t>
            </a:r>
            <a:r>
              <a:rPr lang="en-US" sz="2800" b="0"/>
              <a:t> </a:t>
            </a:r>
          </a:p>
        </p:txBody>
      </p:sp>
      <p:sp>
        <p:nvSpPr>
          <p:cNvPr id="66566" name="Rectangle 7"/>
          <p:cNvSpPr>
            <a:spLocks noChangeArrowheads="1"/>
          </p:cNvSpPr>
          <p:nvPr/>
        </p:nvSpPr>
        <p:spPr bwMode="auto">
          <a:xfrm>
            <a:off x="3276600" y="3429000"/>
            <a:ext cx="548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Tx/>
              <a:buChar char="•"/>
            </a:pPr>
            <a:r>
              <a:rPr lang="en-US" sz="3200" b="0">
                <a:solidFill>
                  <a:srgbClr val="9900CC"/>
                </a:solidFill>
              </a:rPr>
              <a:t>Gain control</a:t>
            </a:r>
            <a:r>
              <a:rPr lang="en-US" sz="3200" b="0"/>
              <a:t> of the situation </a:t>
            </a:r>
            <a:endParaRPr lang="en-US" sz="2800" b="0"/>
          </a:p>
        </p:txBody>
      </p:sp>
      <p:pic>
        <p:nvPicPr>
          <p:cNvPr id="66567" name="Picture 8" descr="j03637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971800"/>
            <a:ext cx="253047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0" descr="2970--jt_axelroth_final"/>
          <p:cNvPicPr>
            <a:picLocks noChangeAspect="1" noChangeArrowheads="1"/>
          </p:cNvPicPr>
          <p:nvPr/>
        </p:nvPicPr>
        <p:blipFill>
          <a:blip r:embed="rId2">
            <a:lum bright="18000" contrast="-12000"/>
          </a:blip>
          <a:srcRect/>
          <a:stretch>
            <a:fillRect/>
          </a:stretch>
        </p:blipFill>
        <p:spPr bwMode="auto">
          <a:xfrm>
            <a:off x="7010400" y="6019800"/>
            <a:ext cx="1828800" cy="525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STAFFING OPTIONS &amp; OPPORTUNITES</a:t>
            </a:r>
            <a:endParaRPr lang="en-US" sz="4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848600" cy="762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rgbClr val="000099"/>
              </a:buClr>
              <a:buFontTx/>
              <a:buNone/>
            </a:pPr>
            <a:r>
              <a:rPr lang="en-US" b="1" smtClean="0">
                <a:solidFill>
                  <a:srgbClr val="9900CC"/>
                </a:solidFill>
              </a:rPr>
              <a:t>Break Down Barriers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981200" y="5181600"/>
            <a:ext cx="662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b="0">
                <a:solidFill>
                  <a:srgbClr val="9900CC"/>
                </a:solidFill>
              </a:rPr>
              <a:t>Flatten </a:t>
            </a:r>
            <a:r>
              <a:rPr lang="en-US" sz="2800" b="0">
                <a:solidFill>
                  <a:schemeClr val="accent2"/>
                </a:solidFill>
              </a:rPr>
              <a:t>the traditional </a:t>
            </a:r>
            <a:r>
              <a:rPr lang="en-US" sz="2800" b="0">
                <a:solidFill>
                  <a:srgbClr val="9900CC"/>
                </a:solidFill>
              </a:rPr>
              <a:t>pyramid</a:t>
            </a:r>
            <a:endParaRPr lang="en-US" sz="2800" b="0">
              <a:solidFill>
                <a:schemeClr val="accent2"/>
              </a:solidFill>
            </a:endParaRPr>
          </a:p>
        </p:txBody>
      </p:sp>
      <p:sp>
        <p:nvSpPr>
          <p:cNvPr id="67590" name="Rectangle 7"/>
          <p:cNvSpPr>
            <a:spLocks noChangeArrowheads="1"/>
          </p:cNvSpPr>
          <p:nvPr/>
        </p:nvSpPr>
        <p:spPr bwMode="auto">
          <a:xfrm>
            <a:off x="1676400" y="2971800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2800" b="0">
                <a:solidFill>
                  <a:srgbClr val="9900CC"/>
                </a:solidFill>
              </a:rPr>
              <a:t>Modify </a:t>
            </a:r>
            <a:r>
              <a:rPr lang="en-US" sz="2800" b="0">
                <a:solidFill>
                  <a:schemeClr val="accent2"/>
                </a:solidFill>
              </a:rPr>
              <a:t>traditional </a:t>
            </a:r>
            <a:r>
              <a:rPr lang="en-US" sz="2800" b="0">
                <a:solidFill>
                  <a:srgbClr val="9900CC"/>
                </a:solidFill>
              </a:rPr>
              <a:t>divisions </a:t>
            </a:r>
            <a:r>
              <a:rPr lang="en-US" sz="2800" b="0">
                <a:solidFill>
                  <a:schemeClr val="accent2"/>
                </a:solidFill>
              </a:rPr>
              <a:t>of labor	</a:t>
            </a:r>
          </a:p>
        </p:txBody>
      </p:sp>
      <p:sp>
        <p:nvSpPr>
          <p:cNvPr id="67591" name="Rectangle 8"/>
          <p:cNvSpPr>
            <a:spLocks noChangeArrowheads="1"/>
          </p:cNvSpPr>
          <p:nvPr/>
        </p:nvSpPr>
        <p:spPr bwMode="auto">
          <a:xfrm>
            <a:off x="2438400" y="4038600"/>
            <a:ext cx="541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2800" b="0">
                <a:solidFill>
                  <a:srgbClr val="9900CC"/>
                </a:solidFill>
              </a:rPr>
              <a:t>Meld </a:t>
            </a:r>
            <a:r>
              <a:rPr lang="en-US" sz="2800" b="0">
                <a:solidFill>
                  <a:schemeClr val="accent2"/>
                </a:solidFill>
              </a:rPr>
              <a:t>departments and staff</a:t>
            </a:r>
          </a:p>
        </p:txBody>
      </p:sp>
      <p:pic>
        <p:nvPicPr>
          <p:cNvPr id="67592" name="Picture 10" descr="j02366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00400"/>
            <a:ext cx="187325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STAFFING OPTIONS &amp; OPPORTUNITES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4038600"/>
            <a:ext cx="56388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9900CC"/>
                </a:solidFill>
              </a:rPr>
              <a:t>Embed </a:t>
            </a:r>
            <a:r>
              <a:rPr lang="en-US" sz="2800" smtClean="0">
                <a:solidFill>
                  <a:schemeClr val="accent2"/>
                </a:solidFill>
              </a:rPr>
              <a:t>staff in practice groups</a:t>
            </a:r>
          </a:p>
        </p:txBody>
      </p:sp>
      <p:sp>
        <p:nvSpPr>
          <p:cNvPr id="68612" name="Rectangle 6"/>
          <p:cNvSpPr>
            <a:spLocks noChangeArrowheads="1"/>
          </p:cNvSpPr>
          <p:nvPr/>
        </p:nvSpPr>
        <p:spPr bwMode="auto">
          <a:xfrm>
            <a:off x="2514600" y="2743200"/>
            <a:ext cx="525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2800" b="0">
                <a:solidFill>
                  <a:schemeClr val="accent2"/>
                </a:solidFill>
              </a:rPr>
              <a:t>Develop</a:t>
            </a:r>
            <a:r>
              <a:rPr lang="en-US" sz="2800" b="0">
                <a:solidFill>
                  <a:srgbClr val="9900CC"/>
                </a:solidFill>
              </a:rPr>
              <a:t> specializations</a:t>
            </a:r>
            <a:endParaRPr lang="en-US" sz="2800" b="0">
              <a:solidFill>
                <a:schemeClr val="accent2"/>
              </a:solidFill>
            </a:endParaRPr>
          </a:p>
        </p:txBody>
      </p:sp>
      <p:sp>
        <p:nvSpPr>
          <p:cNvPr id="68613" name="Rectangle 7"/>
          <p:cNvSpPr>
            <a:spLocks noChangeArrowheads="1"/>
          </p:cNvSpPr>
          <p:nvPr/>
        </p:nvSpPr>
        <p:spPr bwMode="auto">
          <a:xfrm>
            <a:off x="609600" y="19050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rgbClr val="9900CC"/>
                </a:solidFill>
              </a:rPr>
              <a:t>Build Expertise</a:t>
            </a:r>
            <a:endParaRPr lang="en-US" sz="3200">
              <a:solidFill>
                <a:schemeClr val="accent2"/>
              </a:solidFill>
            </a:endParaRPr>
          </a:p>
        </p:txBody>
      </p:sp>
      <p:pic>
        <p:nvPicPr>
          <p:cNvPr id="68614" name="Picture 8" descr="2970--jt_axelroth_final"/>
          <p:cNvPicPr>
            <a:picLocks noChangeAspect="1" noChangeArrowheads="1"/>
          </p:cNvPicPr>
          <p:nvPr/>
        </p:nvPicPr>
        <p:blipFill>
          <a:blip r:embed="rId2">
            <a:lum bright="18000" contrast="-12000"/>
          </a:blip>
          <a:srcRect/>
          <a:stretch>
            <a:fillRect/>
          </a:stretch>
        </p:blipFill>
        <p:spPr bwMode="auto">
          <a:xfrm>
            <a:off x="7010400" y="6019800"/>
            <a:ext cx="1828800" cy="525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68615" name="Rectangle 3"/>
          <p:cNvSpPr>
            <a:spLocks noChangeArrowheads="1"/>
          </p:cNvSpPr>
          <p:nvPr/>
        </p:nvSpPr>
        <p:spPr bwMode="auto">
          <a:xfrm>
            <a:off x="2514600" y="4953000"/>
            <a:ext cx="563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  <a:buFontTx/>
              <a:buChar char="•"/>
            </a:pPr>
            <a:r>
              <a:rPr lang="en-US" sz="2800" b="0">
                <a:solidFill>
                  <a:schemeClr val="accent2"/>
                </a:solidFill>
              </a:rPr>
              <a:t>Hire </a:t>
            </a:r>
            <a:r>
              <a:rPr lang="en-US" sz="2800" b="0">
                <a:solidFill>
                  <a:srgbClr val="9900CC"/>
                </a:solidFill>
              </a:rPr>
              <a:t>non-MLS</a:t>
            </a:r>
            <a:r>
              <a:rPr lang="en-US" sz="2800" b="0">
                <a:solidFill>
                  <a:schemeClr val="accent2"/>
                </a:solidFill>
              </a:rPr>
              <a:t> professionals</a:t>
            </a:r>
            <a:r>
              <a:rPr lang="en-US" sz="3200" b="0">
                <a:solidFill>
                  <a:schemeClr val="accent2"/>
                </a:solidFill>
              </a:rPr>
              <a:t>  </a:t>
            </a:r>
          </a:p>
        </p:txBody>
      </p:sp>
      <p:pic>
        <p:nvPicPr>
          <p:cNvPr id="68616" name="Picture 9" descr="j02352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352800"/>
            <a:ext cx="1851025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0" descr="2970--jt_axelroth_final"/>
          <p:cNvPicPr>
            <a:picLocks noChangeAspect="1" noChangeArrowheads="1"/>
          </p:cNvPicPr>
          <p:nvPr/>
        </p:nvPicPr>
        <p:blipFill>
          <a:blip r:embed="rId2">
            <a:lum bright="18000" contrast="-12000"/>
          </a:blip>
          <a:srcRect/>
          <a:stretch>
            <a:fillRect/>
          </a:stretch>
        </p:blipFill>
        <p:spPr bwMode="auto">
          <a:xfrm>
            <a:off x="7010400" y="6096000"/>
            <a:ext cx="1828800" cy="525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STAFFING OPTIONS &amp; OPPORTUNITES</a:t>
            </a:r>
            <a:endParaRPr lang="en-US" sz="4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848600" cy="762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rgbClr val="000099"/>
              </a:buClr>
              <a:buFontTx/>
              <a:buNone/>
            </a:pPr>
            <a:r>
              <a:rPr lang="en-US" b="1" smtClean="0">
                <a:solidFill>
                  <a:srgbClr val="9900CC"/>
                </a:solidFill>
              </a:rPr>
              <a:t>Delegate Here and There</a:t>
            </a:r>
            <a:endParaRPr lang="en-US" sz="2800" b="1" smtClean="0">
              <a:solidFill>
                <a:schemeClr val="accent2"/>
              </a:solidFill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524000" y="4191000"/>
            <a:ext cx="464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b="0">
                <a:solidFill>
                  <a:srgbClr val="9900CC"/>
                </a:solidFill>
              </a:rPr>
              <a:t>Give </a:t>
            </a:r>
            <a:r>
              <a:rPr lang="en-US" sz="2800" b="0">
                <a:solidFill>
                  <a:schemeClr val="accent2"/>
                </a:solidFill>
              </a:rPr>
              <a:t>some </a:t>
            </a:r>
            <a:r>
              <a:rPr lang="en-US" sz="2800" b="0">
                <a:solidFill>
                  <a:srgbClr val="9900CC"/>
                </a:solidFill>
              </a:rPr>
              <a:t>work away</a:t>
            </a:r>
            <a:endParaRPr lang="en-US" sz="2800" b="0">
              <a:solidFill>
                <a:schemeClr val="accent2"/>
              </a:solidFill>
            </a:endParaRPr>
          </a:p>
        </p:txBody>
      </p:sp>
      <p:sp>
        <p:nvSpPr>
          <p:cNvPr id="69638" name="Rectangle 8"/>
          <p:cNvSpPr>
            <a:spLocks noChangeArrowheads="1"/>
          </p:cNvSpPr>
          <p:nvPr/>
        </p:nvSpPr>
        <p:spPr bwMode="auto">
          <a:xfrm>
            <a:off x="990600" y="31242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2800" b="0">
                <a:solidFill>
                  <a:schemeClr val="accent2"/>
                </a:solidFill>
              </a:rPr>
              <a:t>Establish </a:t>
            </a:r>
            <a:r>
              <a:rPr lang="en-US" sz="2800" b="0">
                <a:solidFill>
                  <a:srgbClr val="9900CC"/>
                </a:solidFill>
              </a:rPr>
              <a:t>self-serve options</a:t>
            </a:r>
            <a:endParaRPr lang="en-US" sz="2800" b="0">
              <a:solidFill>
                <a:schemeClr val="accent2"/>
              </a:solidFill>
            </a:endParaRPr>
          </a:p>
        </p:txBody>
      </p:sp>
      <p:pic>
        <p:nvPicPr>
          <p:cNvPr id="69639" name="Picture 7" descr="j0251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3124200"/>
            <a:ext cx="243998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0"/>
            <a:ext cx="7848600" cy="1143000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chemeClr val="tx2"/>
                </a:solidFill>
                <a:latin typeface="Calibri" pitchFamily="34" charset="0"/>
              </a:rPr>
              <a:t>Reflecting Corporate Strategy: </a:t>
            </a:r>
            <a:br>
              <a:rPr lang="en-US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mtClean="0">
                <a:solidFill>
                  <a:schemeClr val="tx2"/>
                </a:solidFill>
                <a:latin typeface="Calibri" pitchFamily="34" charset="0"/>
              </a:rPr>
              <a:t>MITRE Information Services Clusters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5838" y="4189413"/>
            <a:ext cx="6202362" cy="763587"/>
          </a:xfrm>
        </p:spPr>
        <p:txBody>
          <a:bodyPr/>
          <a:lstStyle/>
          <a:p>
            <a:pPr algn="r" eaLnBrk="1" hangingPunct="1">
              <a:buFont typeface="Monotype Sorts"/>
              <a:buNone/>
            </a:pPr>
            <a:r>
              <a:rPr lang="en-US" i="1" smtClean="0">
                <a:latin typeface="Calibri" pitchFamily="34" charset="0"/>
              </a:rPr>
              <a:t>Jeanne Slater Trimble</a:t>
            </a:r>
          </a:p>
          <a:p>
            <a:pPr algn="r" eaLnBrk="1" hangingPunct="1">
              <a:buFont typeface="Monotype Sorts"/>
              <a:buNone/>
            </a:pPr>
            <a:r>
              <a:rPr lang="en-US" i="1" smtClean="0">
                <a:latin typeface="Calibri" pitchFamily="34" charset="0"/>
              </a:rPr>
              <a:t>Information Services Lead, The MITRE Corporation</a:t>
            </a:r>
          </a:p>
          <a:p>
            <a:pPr algn="r" eaLnBrk="1" hangingPunct="1">
              <a:buFont typeface="Monotype Sorts"/>
              <a:buNone/>
            </a:pPr>
            <a:endParaRPr lang="en-US" smtClean="0">
              <a:latin typeface="Calibri" pitchFamily="34" charset="0"/>
            </a:endParaRPr>
          </a:p>
          <a:p>
            <a:pPr algn="r" eaLnBrk="1" hangingPunct="1">
              <a:buFont typeface="Monotype Sorts"/>
              <a:buNone/>
            </a:pPr>
            <a:r>
              <a:rPr lang="en-US" smtClean="0"/>
              <a:t>PLL: Change as Opportunity Webinar</a:t>
            </a:r>
          </a:p>
          <a:p>
            <a:pPr algn="r" eaLnBrk="1" hangingPunct="1">
              <a:buFont typeface="Monotype Sorts"/>
              <a:buNone/>
            </a:pPr>
            <a:r>
              <a:rPr lang="en-US" smtClean="0"/>
              <a:t>February 17, 2010</a:t>
            </a:r>
          </a:p>
          <a:p>
            <a:pPr eaLnBrk="1" hangingPunct="1">
              <a:buFont typeface="Monotype Sorts"/>
              <a:buNone/>
            </a:pPr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2133600" y="6324600"/>
            <a:ext cx="4572000" cy="412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Approved for Public Release; Distribution Unlimited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Page  </a:t>
            </a:r>
            <a:fld id="{B53056C1-2E1E-49C3-A0A5-6F694DD2B03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162800" cy="53340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THE MITRE CORPORATION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5037138"/>
          </a:xfrm>
        </p:spPr>
        <p:txBody>
          <a:bodyPr/>
          <a:lstStyle/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Not-for-Profit corporation established in 1958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Chartered to work in the public interest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Manages four Federally Funded Research &amp; Development Centers: 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Department of Defense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Federal Aviation Administration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Internal Revenue Service</a:t>
            </a:r>
          </a:p>
          <a:p>
            <a:pPr lvl="1"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b="0" i="1" smtClean="0">
                <a:solidFill>
                  <a:srgbClr val="333399"/>
                </a:solidFill>
                <a:latin typeface="Calibri" pitchFamily="34" charset="0"/>
              </a:rPr>
              <a:t>Department of Homeland Security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6800 scientists, engineers and support staff</a:t>
            </a:r>
          </a:p>
          <a:p>
            <a:pPr eaLnBrk="1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smtClean="0">
                <a:latin typeface="Calibri" pitchFamily="34" charset="0"/>
              </a:rPr>
              <a:t>Independent research and development program</a:t>
            </a:r>
            <a:endParaRPr lang="en-US" sz="24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rebriefing_2_2009">
  <a:themeElements>
    <a:clrScheme name="">
      <a:dk1>
        <a:srgbClr val="000000"/>
      </a:dk1>
      <a:lt1>
        <a:srgbClr val="FFFFFF"/>
      </a:lt1>
      <a:dk2>
        <a:srgbClr val="003399"/>
      </a:dk2>
      <a:lt2>
        <a:srgbClr val="808080"/>
      </a:lt2>
      <a:accent1>
        <a:srgbClr val="FFCC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8A8A"/>
      </a:accent6>
      <a:hlink>
        <a:srgbClr val="0000FF"/>
      </a:hlink>
      <a:folHlink>
        <a:srgbClr val="990099"/>
      </a:folHlink>
    </a:clrScheme>
    <a:fontScheme name="CCKS-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K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KS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B9E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mitrebriefing_2_2009</Template>
  <TotalTime>6381</TotalTime>
  <Words>1163</Words>
  <Application>Microsoft Office PowerPoint</Application>
  <PresentationFormat>On-screen Show (4:3)</PresentationFormat>
  <Paragraphs>252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Times New Roman</vt:lpstr>
      <vt:lpstr>Georgia</vt:lpstr>
      <vt:lpstr>Calibri</vt:lpstr>
      <vt:lpstr>Monotype Sorts</vt:lpstr>
      <vt:lpstr>Wingdings</vt:lpstr>
      <vt:lpstr>Franklin Gothic Book</vt:lpstr>
      <vt:lpstr>mitrebriefing_2_2009</vt:lpstr>
      <vt:lpstr>2_Custom Design</vt:lpstr>
      <vt:lpstr>3_Custom Design</vt:lpstr>
      <vt:lpstr>Custom Design</vt:lpstr>
      <vt:lpstr>1_Custom Design</vt:lpstr>
      <vt:lpstr>mitrebriefing_2_2009</vt:lpstr>
      <vt:lpstr>The Second PLL  Change as Opportunity  Webinar:  Staffing the Library for Success</vt:lpstr>
      <vt:lpstr>                       Webinar Faculty</vt:lpstr>
      <vt:lpstr>Slide 3</vt:lpstr>
      <vt:lpstr>GET AHEAD OF THE MANAGEMENT CURVE </vt:lpstr>
      <vt:lpstr>STAFFING OPTIONS &amp; OPPORTUNITES</vt:lpstr>
      <vt:lpstr>STAFFING OPTIONS &amp; OPPORTUNITES</vt:lpstr>
      <vt:lpstr>STAFFING OPTIONS &amp; OPPORTUNITES</vt:lpstr>
      <vt:lpstr>Reflecting Corporate Strategy:  MITRE Information Services Clusters</vt:lpstr>
      <vt:lpstr>THE MITRE CORPORATION</vt:lpstr>
      <vt:lpstr>MITRE INFORMATION SERVICES</vt:lpstr>
      <vt:lpstr>NEW SERVICE MODEL</vt:lpstr>
      <vt:lpstr>DEVELOPING A NEW MODEL</vt:lpstr>
      <vt:lpstr>INFORMATION SERVICES CLUSTERS </vt:lpstr>
      <vt:lpstr>IMPLEMENTING THE CLUSTERS</vt:lpstr>
      <vt:lpstr>FIRST 18 MONTHS</vt:lpstr>
      <vt:lpstr>STAFF SURVEY</vt:lpstr>
      <vt:lpstr>SURVEY RESULTS</vt:lpstr>
      <vt:lpstr>FOCUS GROUPS</vt:lpstr>
      <vt:lpstr>LESSONS LEARNED</vt:lpstr>
      <vt:lpstr>GOING FORWARD</vt:lpstr>
      <vt:lpstr>Inside Looking Out</vt:lpstr>
      <vt:lpstr>Why Did We Look Outside?</vt:lpstr>
      <vt:lpstr>Possibilities Beyond the Usual</vt:lpstr>
      <vt:lpstr>Finding Experts</vt:lpstr>
      <vt:lpstr>Managing the Service</vt:lpstr>
      <vt:lpstr>Success Story</vt:lpstr>
      <vt:lpstr>Tips</vt:lpstr>
      <vt:lpstr>Joan Axelroth President Axelroth &amp; Associates jaxelroth@axelroth.com </vt:lpstr>
    </vt:vector>
  </TitlesOfParts>
  <Company>The MITRE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S. Trimble</dc:creator>
  <cp:lastModifiedBy>Joan Axelroth</cp:lastModifiedBy>
  <cp:revision>100</cp:revision>
  <dcterms:created xsi:type="dcterms:W3CDTF">2009-04-14T17:17:50Z</dcterms:created>
  <dcterms:modified xsi:type="dcterms:W3CDTF">2010-02-16T20:26:48Z</dcterms:modified>
</cp:coreProperties>
</file>